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sldIdLst>
    <p:sldId id="256" r:id="rId5"/>
  </p:sldIdLst>
  <p:sldSz cx="438912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7A970DF-46C7-198B-67C2-CE879B74F9A1}" name="Miller, Harvey" initials="MH" userId="S::miller.81@osu.edu::a502b954-5642-4a2a-8f22-6e0bbb41520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039296-FA64-4534-A829-A2BDDB0B9030}" v="95" dt="2022-06-01T14:54:36.2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283" autoAdjust="0"/>
  </p:normalViewPr>
  <p:slideViewPr>
    <p:cSldViewPr snapToGrid="0">
      <p:cViewPr varScale="1">
        <p:scale>
          <a:sx n="23" d="100"/>
          <a:sy n="23" d="100"/>
        </p:scale>
        <p:origin x="162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12" Type="http://schemas.microsoft.com/office/2018/10/relationships/authors" Target="author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ler, Harvey" userId="S::miller.81@osu.edu::a502b954-5642-4a2a-8f22-6e0bbb41520b" providerId="AD" clId="Web-{E8039296-FA64-4534-A829-A2BDDB0B9030}"/>
    <pc:docChg chg="modSld">
      <pc:chgData name="Miller, Harvey" userId="S::miller.81@osu.edu::a502b954-5642-4a2a-8f22-6e0bbb41520b" providerId="AD" clId="Web-{E8039296-FA64-4534-A829-A2BDDB0B9030}" dt="2022-06-01T14:54:34.364" v="44" actId="20577"/>
      <pc:docMkLst>
        <pc:docMk/>
      </pc:docMkLst>
      <pc:sldChg chg="modSp">
        <pc:chgData name="Miller, Harvey" userId="S::miller.81@osu.edu::a502b954-5642-4a2a-8f22-6e0bbb41520b" providerId="AD" clId="Web-{E8039296-FA64-4534-A829-A2BDDB0B9030}" dt="2022-06-01T14:54:34.364" v="44" actId="20577"/>
        <pc:sldMkLst>
          <pc:docMk/>
          <pc:sldMk cId="4043520501" sldId="256"/>
        </pc:sldMkLst>
        <pc:spChg chg="mod">
          <ac:chgData name="Miller, Harvey" userId="S::miller.81@osu.edu::a502b954-5642-4a2a-8f22-6e0bbb41520b" providerId="AD" clId="Web-{E8039296-FA64-4534-A829-A2BDDB0B9030}" dt="2022-06-01T14:52:52.301" v="15" actId="20577"/>
          <ac:spMkLst>
            <pc:docMk/>
            <pc:sldMk cId="4043520501" sldId="256"/>
            <ac:spMk id="12" creationId="{A2F7F2C4-073E-6E39-043B-FE5E692BE364}"/>
          </ac:spMkLst>
        </pc:spChg>
        <pc:spChg chg="mod">
          <ac:chgData name="Miller, Harvey" userId="S::miller.81@osu.edu::a502b954-5642-4a2a-8f22-6e0bbb41520b" providerId="AD" clId="Web-{E8039296-FA64-4534-A829-A2BDDB0B9030}" dt="2022-06-01T14:54:34.364" v="44" actId="20577"/>
          <ac:spMkLst>
            <pc:docMk/>
            <pc:sldMk cId="4043520501" sldId="256"/>
            <ac:spMk id="19" creationId="{8AF91625-A1FE-2948-430D-01F752C1C285}"/>
          </ac:spMkLst>
        </pc:spChg>
        <pc:spChg chg="mod">
          <ac:chgData name="Miller, Harvey" userId="S::miller.81@osu.edu::a502b954-5642-4a2a-8f22-6e0bbb41520b" providerId="AD" clId="Web-{E8039296-FA64-4534-A829-A2BDDB0B9030}" dt="2022-06-01T14:53:56.817" v="39" actId="20577"/>
          <ac:spMkLst>
            <pc:docMk/>
            <pc:sldMk cId="4043520501" sldId="256"/>
            <ac:spMk id="28" creationId="{51921395-A39E-2DD6-0137-69201AB84AFC}"/>
          </ac:spMkLst>
        </pc:spChg>
      </pc:sldChg>
    </pc:docChg>
  </pc:docChgLst>
  <pc:docChgLst>
    <pc:chgData name="Miller, Harvey" userId="a502b954-5642-4a2a-8f22-6e0bbb41520b" providerId="ADAL" clId="{8DA5E305-3D6C-4E34-880E-04E67DF68459}"/>
    <pc:docChg chg="modSld">
      <pc:chgData name="Miller, Harvey" userId="a502b954-5642-4a2a-8f22-6e0bbb41520b" providerId="ADAL" clId="{8DA5E305-3D6C-4E34-880E-04E67DF68459}" dt="2022-06-01T15:21:42.496" v="95" actId="20577"/>
      <pc:docMkLst>
        <pc:docMk/>
      </pc:docMkLst>
      <pc:sldChg chg="modSp mod addCm">
        <pc:chgData name="Miller, Harvey" userId="a502b954-5642-4a2a-8f22-6e0bbb41520b" providerId="ADAL" clId="{8DA5E305-3D6C-4E34-880E-04E67DF68459}" dt="2022-06-01T15:21:42.496" v="95" actId="20577"/>
        <pc:sldMkLst>
          <pc:docMk/>
          <pc:sldMk cId="4043520501" sldId="256"/>
        </pc:sldMkLst>
        <pc:spChg chg="mod">
          <ac:chgData name="Miller, Harvey" userId="a502b954-5642-4a2a-8f22-6e0bbb41520b" providerId="ADAL" clId="{8DA5E305-3D6C-4E34-880E-04E67DF68459}" dt="2022-06-01T15:21:25.457" v="94" actId="20577"/>
          <ac:spMkLst>
            <pc:docMk/>
            <pc:sldMk cId="4043520501" sldId="256"/>
            <ac:spMk id="14" creationId="{28730186-C73B-2CC0-8549-AB027BA2D00D}"/>
          </ac:spMkLst>
        </pc:spChg>
        <pc:spChg chg="mod">
          <ac:chgData name="Miller, Harvey" userId="a502b954-5642-4a2a-8f22-6e0bbb41520b" providerId="ADAL" clId="{8DA5E305-3D6C-4E34-880E-04E67DF68459}" dt="2022-06-01T15:20:37.872" v="87" actId="20577"/>
          <ac:spMkLst>
            <pc:docMk/>
            <pc:sldMk cId="4043520501" sldId="256"/>
            <ac:spMk id="29" creationId="{672CD801-922C-123C-4984-4A9CA38EBA84}"/>
          </ac:spMkLst>
        </pc:spChg>
        <pc:spChg chg="mod">
          <ac:chgData name="Miller, Harvey" userId="a502b954-5642-4a2a-8f22-6e0bbb41520b" providerId="ADAL" clId="{8DA5E305-3D6C-4E34-880E-04E67DF68459}" dt="2022-06-01T15:21:42.496" v="95" actId="20577"/>
          <ac:spMkLst>
            <pc:docMk/>
            <pc:sldMk cId="4043520501" sldId="256"/>
            <ac:spMk id="33" creationId="{B6E206E1-3547-90CC-05B1-33205CD16109}"/>
          </ac:spMkLst>
        </pc:spChg>
        <pc:spChg chg="mod">
          <ac:chgData name="Miller, Harvey" userId="a502b954-5642-4a2a-8f22-6e0bbb41520b" providerId="ADAL" clId="{8DA5E305-3D6C-4E34-880E-04E67DF68459}" dt="2022-06-01T15:19:49.090" v="73" actId="20577"/>
          <ac:spMkLst>
            <pc:docMk/>
            <pc:sldMk cId="4043520501" sldId="256"/>
            <ac:spMk id="36" creationId="{4E885623-9CC9-9F84-3329-B4A1551A327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387342"/>
            <a:ext cx="3730752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7289782"/>
            <a:ext cx="329184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658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152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2" y="1752600"/>
            <a:ext cx="9464040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2" y="1752600"/>
            <a:ext cx="27843480" cy="2789682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211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3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8206749"/>
            <a:ext cx="3785616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2029429"/>
            <a:ext cx="3785616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185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763000"/>
            <a:ext cx="18653760" cy="208864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530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52607"/>
            <a:ext cx="3785616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8069582"/>
            <a:ext cx="18568032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2024360"/>
            <a:ext cx="18568032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2" y="8069582"/>
            <a:ext cx="18659477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2" y="12024360"/>
            <a:ext cx="18659477" cy="176860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4035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1463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871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7" y="4739647"/>
            <a:ext cx="2221992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107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2194560"/>
            <a:ext cx="14156054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7" y="4739647"/>
            <a:ext cx="2221992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7" y="9875520"/>
            <a:ext cx="14156054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77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52607"/>
            <a:ext cx="3785616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763000"/>
            <a:ext cx="3785616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EE3D8B-CC0E-4F72-9A8D-66FD2816F108}" type="datetimeFigureOut">
              <a:rPr lang="en-US" smtClean="0"/>
              <a:t>1/3/2023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30510487"/>
            <a:ext cx="1481328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30510487"/>
            <a:ext cx="987552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F3AD2-B2F2-4772-A43B-1E856C2BA1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5362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775B37B-D236-5917-3B9D-28FC700983FE}"/>
              </a:ext>
            </a:extLst>
          </p:cNvPr>
          <p:cNvSpPr/>
          <p:nvPr/>
        </p:nvSpPr>
        <p:spPr>
          <a:xfrm>
            <a:off x="0" y="-85439"/>
            <a:ext cx="43891200" cy="60566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36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4C4EBD-46E2-54C2-B657-E12B1C97B114}"/>
              </a:ext>
            </a:extLst>
          </p:cNvPr>
          <p:cNvSpPr txBox="1"/>
          <p:nvPr/>
        </p:nvSpPr>
        <p:spPr>
          <a:xfrm>
            <a:off x="385535" y="10831"/>
            <a:ext cx="38021644" cy="3375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666" b="1" dirty="0">
                <a:solidFill>
                  <a:schemeClr val="bg1"/>
                </a:solidFill>
              </a:rPr>
              <a:t>Measuring the Impacts of Disruptions on Public Transit Accessibility and Reliability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B94A38-E77E-10E2-602F-747091F706FD}"/>
              </a:ext>
            </a:extLst>
          </p:cNvPr>
          <p:cNvSpPr txBox="1"/>
          <p:nvPr/>
        </p:nvSpPr>
        <p:spPr>
          <a:xfrm>
            <a:off x="2914067" y="3416891"/>
            <a:ext cx="32964583" cy="2309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06000"/>
              </a:lnSpc>
              <a:spcAft>
                <a:spcPts val="1067"/>
              </a:spcAft>
            </a:pPr>
            <a:r>
              <a:rPr lang="en-US" sz="6600" b="1" dirty="0">
                <a:solidFill>
                  <a:schemeClr val="bg1"/>
                </a:solidFill>
              </a:rPr>
              <a:t>Luyu Liu</a:t>
            </a:r>
            <a:r>
              <a:rPr lang="en-US" sz="6400" dirty="0">
                <a:solidFill>
                  <a:schemeClr val="bg1"/>
                </a:solidFill>
              </a:rPr>
              <a:t>, </a:t>
            </a:r>
            <a:r>
              <a:rPr lang="en-US" sz="6400" dirty="0">
                <a:solidFill>
                  <a:schemeClr val="bg1"/>
                </a:solidFill>
                <a:latin typeface="+mj-lt"/>
              </a:rPr>
              <a:t>Adam Porr, Harvey J. Miller</a:t>
            </a:r>
          </a:p>
          <a:p>
            <a:pPr algn="ctr">
              <a:lnSpc>
                <a:spcPct val="106000"/>
              </a:lnSpc>
              <a:spcAft>
                <a:spcPts val="1067"/>
              </a:spcAft>
            </a:pPr>
            <a:r>
              <a:rPr lang="en-US" sz="6400" dirty="0">
                <a:solidFill>
                  <a:schemeClr val="bg1"/>
                </a:solidFill>
                <a:latin typeface="+mj-lt"/>
              </a:rPr>
              <a:t>Department of Geography, The Ohio State University</a:t>
            </a:r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2AD1043-8EA1-84A0-587D-643CECBA4E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35859" y="852243"/>
            <a:ext cx="6298132" cy="4264105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05AE309-FED4-ACD5-6A0F-2BA4628328DC}"/>
              </a:ext>
            </a:extLst>
          </p:cNvPr>
          <p:cNvSpPr/>
          <p:nvPr/>
        </p:nvSpPr>
        <p:spPr>
          <a:xfrm>
            <a:off x="385533" y="6289323"/>
            <a:ext cx="11325658" cy="114514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>
                <a:solidFill>
                  <a:schemeClr val="tx1"/>
                </a:solidFill>
              </a:rPr>
              <a:t>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2F7F2C4-073E-6E39-043B-FE5E692BE364}"/>
              </a:ext>
            </a:extLst>
          </p:cNvPr>
          <p:cNvSpPr txBox="1"/>
          <p:nvPr/>
        </p:nvSpPr>
        <p:spPr>
          <a:xfrm>
            <a:off x="385532" y="7715967"/>
            <a:ext cx="11325657" cy="37856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dirty="0"/>
              <a:t>Public transit systems are at higher risk of system degradation and decreased reliability due to external disruptions, making resilience (maintaining functions during a disruption) a crucial assessment.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82159A9-BADF-F183-8359-9204E6BC767E}"/>
              </a:ext>
            </a:extLst>
          </p:cNvPr>
          <p:cNvSpPr/>
          <p:nvPr/>
        </p:nvSpPr>
        <p:spPr>
          <a:xfrm>
            <a:off x="385532" y="11819604"/>
            <a:ext cx="11325659" cy="114514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>
                <a:solidFill>
                  <a:schemeClr val="tx1"/>
                </a:solidFill>
              </a:rPr>
              <a:t>Data &amp; Method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730186-C73B-2CC0-8549-AB027BA2D00D}"/>
              </a:ext>
            </a:extLst>
          </p:cNvPr>
          <p:cNvSpPr txBox="1"/>
          <p:nvPr/>
        </p:nvSpPr>
        <p:spPr>
          <a:xfrm>
            <a:off x="385533" y="13349647"/>
            <a:ext cx="1132565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We calculate two space-time prism-based measures using GTFS-RT data</a:t>
            </a:r>
            <a:r>
              <a:rPr lang="en-US" sz="4800" b="1" dirty="0"/>
              <a:t>: realizable real-time accessibility </a:t>
            </a:r>
            <a:r>
              <a:rPr lang="en-US" sz="4800" dirty="0"/>
              <a:t>(achievable by users with delays) and </a:t>
            </a:r>
            <a:r>
              <a:rPr lang="en-US" sz="4800" b="1" dirty="0"/>
              <a:t>scheduled accessibility.</a:t>
            </a:r>
            <a:endParaRPr lang="en-US" sz="4800" dirty="0"/>
          </a:p>
          <a:p>
            <a:endParaRPr lang="en-US" sz="4800" dirty="0"/>
          </a:p>
          <a:p>
            <a:r>
              <a:rPr lang="en-US" sz="4800" dirty="0"/>
              <a:t>We also calculate  </a:t>
            </a:r>
            <a:r>
              <a:rPr lang="en-US" sz="4800" b="1" dirty="0"/>
              <a:t>accessibility unreliability </a:t>
            </a:r>
            <a:r>
              <a:rPr lang="en-US" sz="4800" dirty="0"/>
              <a:t>as the deviation between realizable and scheduled accessibility to measure the reliability of delivered accessibility.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AE69494-D746-201C-82B9-3E7330B2554F}"/>
              </a:ext>
            </a:extLst>
          </p:cNvPr>
          <p:cNvSpPr/>
          <p:nvPr/>
        </p:nvSpPr>
        <p:spPr>
          <a:xfrm>
            <a:off x="12136581" y="6295856"/>
            <a:ext cx="14377139" cy="114514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solidFill>
                  <a:schemeClr val="tx1"/>
                </a:solidFill>
              </a:rPr>
              <a:t>Short-term Disruption:  Ohio State Football Game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8AA987-E795-7D43-11E4-6F9BB14FA3F0}"/>
              </a:ext>
            </a:extLst>
          </p:cNvPr>
          <p:cNvSpPr/>
          <p:nvPr/>
        </p:nvSpPr>
        <p:spPr>
          <a:xfrm>
            <a:off x="27001827" y="6295855"/>
            <a:ext cx="16503836" cy="114514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>
                <a:solidFill>
                  <a:schemeClr val="tx1"/>
                </a:solidFill>
              </a:rPr>
              <a:t>Long-term Disruption: COVID-19 Pandemic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EF64E6-DAA1-6D09-AE0A-CCBB2BD225AD}"/>
              </a:ext>
            </a:extLst>
          </p:cNvPr>
          <p:cNvSpPr txBox="1"/>
          <p:nvPr/>
        </p:nvSpPr>
        <p:spPr>
          <a:xfrm>
            <a:off x="43755" y="31290079"/>
            <a:ext cx="113256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 dirty="0"/>
              <a:t>Unreliability</a:t>
            </a:r>
            <a:r>
              <a:rPr lang="en-US" sz="4400" i="1" dirty="0"/>
              <a:t>: difference between scheduled and realizable accessible area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AF91625-A1FE-2948-430D-01F752C1C285}"/>
              </a:ext>
            </a:extLst>
          </p:cNvPr>
          <p:cNvSpPr txBox="1"/>
          <p:nvPr/>
        </p:nvSpPr>
        <p:spPr>
          <a:xfrm>
            <a:off x="12136580" y="7765625"/>
            <a:ext cx="14505134" cy="452431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800" dirty="0"/>
              <a:t>About 100k people arrived at Ohio Stadium per game in 2019, creating heavy traffic and acute disruption.</a:t>
            </a:r>
          </a:p>
          <a:p>
            <a:r>
              <a:rPr lang="en-US" sz="4800" b="1" dirty="0"/>
              <a:t>Before/after-game unreliability peaks</a:t>
            </a:r>
            <a:r>
              <a:rPr lang="en-US" sz="4800" dirty="0"/>
              <a:t>: Most game days had two periods of increased unreliability before and after the game, due to traffic to and from the stadium.</a:t>
            </a:r>
          </a:p>
          <a:p>
            <a:endParaRPr lang="en-US" sz="4800" dirty="0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272A4D82-DDF4-9704-38A1-7E284B1A6258}"/>
              </a:ext>
            </a:extLst>
          </p:cNvPr>
          <p:cNvSpPr/>
          <p:nvPr/>
        </p:nvSpPr>
        <p:spPr>
          <a:xfrm>
            <a:off x="26832425" y="27263055"/>
            <a:ext cx="16503836" cy="1145143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400" b="1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E885623-9CC9-9F84-3329-B4A1551A3274}"/>
              </a:ext>
            </a:extLst>
          </p:cNvPr>
          <p:cNvSpPr txBox="1"/>
          <p:nvPr/>
        </p:nvSpPr>
        <p:spPr>
          <a:xfrm>
            <a:off x="26641714" y="28434163"/>
            <a:ext cx="1703591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cs typeface="Calibri"/>
              </a:rPr>
              <a:t>Schedule-based accessibility is unreliable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cs typeface="Calibri"/>
              </a:rPr>
              <a:t>OSU football games significantly affect public transit performance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cs typeface="Calibri"/>
              </a:rPr>
              <a:t>COVID-19 have persistent negative impacts on both accessibility and reliability</a:t>
            </a:r>
          </a:p>
          <a:p>
            <a:pPr marL="685800" indent="-685800">
              <a:buFont typeface="Arial" panose="020B0604020202020204" pitchFamily="34" charset="0"/>
              <a:buChar char="•"/>
            </a:pPr>
            <a:r>
              <a:rPr lang="en-US" sz="4400" dirty="0">
                <a:cs typeface="Calibri"/>
              </a:rPr>
              <a:t>Unreliability should be considered with other measures, like accessibility, to understand overall system performance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673782-FD91-EB00-5956-816B6290C0E1}"/>
              </a:ext>
            </a:extLst>
          </p:cNvPr>
          <p:cNvSpPr txBox="1"/>
          <p:nvPr/>
        </p:nvSpPr>
        <p:spPr>
          <a:xfrm>
            <a:off x="23263205" y="23126332"/>
            <a:ext cx="3255637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/>
              <a:t>Highest unreliability at each stop</a:t>
            </a:r>
          </a:p>
          <a:p>
            <a:pPr algn="ctr"/>
            <a:endParaRPr lang="en-US" sz="4400" b="1" i="1" dirty="0"/>
          </a:p>
          <a:p>
            <a:pPr algn="ctr"/>
            <a:r>
              <a:rPr lang="en-US" sz="4400" dirty="0"/>
              <a:t>Football games create large amount of traffic and unreliability around the event location</a:t>
            </a:r>
            <a:endParaRPr lang="en-US" sz="4400" b="1" i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3F8FED-CBF8-4A19-3A54-B52611EF4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56"/>
          <a:stretch/>
        </p:blipFill>
        <p:spPr>
          <a:xfrm>
            <a:off x="126280" y="20047027"/>
            <a:ext cx="12089158" cy="1092192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ECB103-D5CD-B13B-929C-DC1F5593BA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9" r="49884" b="49955"/>
          <a:stretch/>
        </p:blipFill>
        <p:spPr>
          <a:xfrm>
            <a:off x="12362606" y="22037554"/>
            <a:ext cx="10934500" cy="10699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83DE0-2E01-FE98-A4B3-84028D7176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362606" y="11515515"/>
            <a:ext cx="10408569" cy="10408569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357B4AB-E7E0-1115-BCAB-3CFC3D265770}"/>
              </a:ext>
            </a:extLst>
          </p:cNvPr>
          <p:cNvSpPr txBox="1"/>
          <p:nvPr/>
        </p:nvSpPr>
        <p:spPr>
          <a:xfrm>
            <a:off x="22942858" y="12799296"/>
            <a:ext cx="372031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The positions of the peaks are shifting along with the changing game start time</a:t>
            </a:r>
          </a:p>
        </p:txBody>
      </p:sp>
      <p:pic>
        <p:nvPicPr>
          <p:cNvPr id="21" name="Picture 20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390D4930-6879-7A04-251B-0DC69F76FBE5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403" y="9270634"/>
            <a:ext cx="11769213" cy="1046152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D28D94-B154-C045-A523-97C396541A64}"/>
              </a:ext>
            </a:extLst>
          </p:cNvPr>
          <p:cNvSpPr txBox="1"/>
          <p:nvPr/>
        </p:nvSpPr>
        <p:spPr>
          <a:xfrm>
            <a:off x="22908802" y="18249007"/>
            <a:ext cx="3638973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dirty="0"/>
              <a:t>The 19:30 game did not have an after-game peak because it extended past normal operation hours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8E75A25-5CEF-C090-E7EE-52A352523A81}"/>
              </a:ext>
            </a:extLst>
          </p:cNvPr>
          <p:cNvSpPr txBox="1"/>
          <p:nvPr/>
        </p:nvSpPr>
        <p:spPr>
          <a:xfrm>
            <a:off x="27001826" y="7676471"/>
            <a:ext cx="16889373" cy="14465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4400" dirty="0"/>
              <a:t>COVID-19 has persistent and chronic negative impacts on public transit accessibility and accessibility reliability.</a:t>
            </a:r>
            <a:endParaRPr lang="en-US" sz="3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5402413-4C32-476B-8587-AFB2F958FDB0}"/>
              </a:ext>
            </a:extLst>
          </p:cNvPr>
          <p:cNvSpPr txBox="1"/>
          <p:nvPr/>
        </p:nvSpPr>
        <p:spPr>
          <a:xfrm>
            <a:off x="38626299" y="9244669"/>
            <a:ext cx="526490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Realizable and scheduled accessibility 2019 – 2021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Both accessibility measures rapidly declined in May 2020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Scheduled accessibility declined faster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/>
              <a:t>Accessibility stayed low during 2021</a:t>
            </a:r>
          </a:p>
          <a:p>
            <a:pPr algn="ctr"/>
            <a:endParaRPr lang="en-US" sz="36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A7FD908-8739-0BC0-29C1-8F92E2CC758F}"/>
              </a:ext>
            </a:extLst>
          </p:cNvPr>
          <p:cNvSpPr txBox="1"/>
          <p:nvPr/>
        </p:nvSpPr>
        <p:spPr>
          <a:xfrm>
            <a:off x="38626299" y="14673236"/>
            <a:ext cx="513808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/>
              <a:t>Accessibility unreliability  2019 – 2021</a:t>
            </a:r>
          </a:p>
          <a:p>
            <a:endParaRPr lang="en-US" sz="3600" dirty="0"/>
          </a:p>
          <a:p>
            <a:r>
              <a:rPr lang="en-US" sz="3600" dirty="0"/>
              <a:t>Accessibility unreliability during the lockdown first declined and then increased </a:t>
            </a:r>
          </a:p>
        </p:txBody>
      </p:sp>
      <p:pic>
        <p:nvPicPr>
          <p:cNvPr id="40" name="Picture 39" descr="Map&#10;&#10;Description automatically generated">
            <a:extLst>
              <a:ext uri="{FF2B5EF4-FFF2-40B4-BE49-F238E27FC236}">
                <a16:creationId xmlns:a16="http://schemas.microsoft.com/office/drawing/2014/main" id="{2E59E3C3-61F7-ED0D-F270-3A5C7DD1B3B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50061"/>
          <a:stretch/>
        </p:blipFill>
        <p:spPr>
          <a:xfrm>
            <a:off x="26641714" y="19787020"/>
            <a:ext cx="7314597" cy="7323434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BBB0FBD-08F0-B9D2-966B-E537DD4E4820}"/>
              </a:ext>
            </a:extLst>
          </p:cNvPr>
          <p:cNvSpPr txBox="1"/>
          <p:nvPr/>
        </p:nvSpPr>
        <p:spPr>
          <a:xfrm>
            <a:off x="34307669" y="19967263"/>
            <a:ext cx="9028592" cy="8217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Change rate of accessibility during COVID</a:t>
            </a:r>
            <a:endParaRPr lang="en-US" sz="44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Most service cuts were in suburb and urban outskirts, resulting plunging accessibility in those areas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Downtown area suffered least from COVID-19; some neighborhoods even experienced increase in reliability due to better traffic condition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4400" dirty="0"/>
          </a:p>
          <a:p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043520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8CE4351C9E75F45A270FEC48FC84DA8" ma:contentTypeVersion="6" ma:contentTypeDescription="Create a new document." ma:contentTypeScope="" ma:versionID="0cc18a7f04919895b62a42fef777037a">
  <xsd:schema xmlns:xsd="http://www.w3.org/2001/XMLSchema" xmlns:xs="http://www.w3.org/2001/XMLSchema" xmlns:p="http://schemas.microsoft.com/office/2006/metadata/properties" xmlns:ns2="f6a62f4e-e738-4adf-a0c3-8aaef17f1922" xmlns:ns3="3698a3dc-65e3-4cfd-9e1d-2130c6fcc7fe" targetNamespace="http://schemas.microsoft.com/office/2006/metadata/properties" ma:root="true" ma:fieldsID="cabe6ff63c1c9a26884aef117df09c41" ns2:_="" ns3:_="">
    <xsd:import namespace="f6a62f4e-e738-4adf-a0c3-8aaef17f1922"/>
    <xsd:import namespace="3698a3dc-65e3-4cfd-9e1d-2130c6fcc7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a62f4e-e738-4adf-a0c3-8aaef17f192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698a3dc-65e3-4cfd-9e1d-2130c6fcc7f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84684B3-9A52-4D1C-8363-607AE6F3D9D1}">
  <ds:schemaRefs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3698a3dc-65e3-4cfd-9e1d-2130c6fcc7fe"/>
    <ds:schemaRef ds:uri="f6a62f4e-e738-4adf-a0c3-8aaef17f1922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7E24E453-2A02-4B90-9824-05046A8CAB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6a62f4e-e738-4adf-a0c3-8aaef17f1922"/>
    <ds:schemaRef ds:uri="3698a3dc-65e3-4cfd-9e1d-2130c6fcc7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1D122CC-719B-4D20-81A3-1877A275D2F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4333</TotalTime>
  <Words>361</Words>
  <Application>Microsoft Office PowerPoint</Application>
  <PresentationFormat>Custom</PresentationFormat>
  <Paragraphs>35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Luyu Liu</dc:creator>
  <cp:lastModifiedBy>Luyu Liu</cp:lastModifiedBy>
  <cp:revision>49</cp:revision>
  <dcterms:created xsi:type="dcterms:W3CDTF">2022-05-26T02:31:56Z</dcterms:created>
  <dcterms:modified xsi:type="dcterms:W3CDTF">2023-01-03T20:27:10Z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0x01010058CE4351C9E75F45A270FEC48FC84DA8</vt:lpwstr>
  </property>
</Properties>
</file>